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434343"/>
            </a:gs>
            <a:gs pos="100000">
              <a:srgbClr val="00000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情報マップ（川崎） 地形＋団地＋商店街.jpg" descr="情報マップ（川崎） 地形＋団地＋商店街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3946" y="3069365"/>
            <a:ext cx="14330359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2025/06/1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2025/06/12</a:t>
            </a:r>
          </a:p>
        </p:txBody>
      </p:sp>
      <p:sp>
        <p:nvSpPr>
          <p:cNvPr id="153" name="Project 3: “Data-Driven Storytelling for Civic Tech”…"/>
          <p:cNvSpPr txBox="1"/>
          <p:nvPr>
            <p:ph type="ctrTitle"/>
          </p:nvPr>
        </p:nvSpPr>
        <p:spPr>
          <a:xfrm>
            <a:off x="1206498" y="474900"/>
            <a:ext cx="21971004" cy="4502605"/>
          </a:xfrm>
          <a:prstGeom prst="rect">
            <a:avLst/>
          </a:prstGeom>
        </p:spPr>
        <p:txBody>
          <a:bodyPr/>
          <a:lstStyle/>
          <a:p>
            <a:pPr defTabSz="324611">
              <a:lnSpc>
                <a:spcPct val="100000"/>
              </a:lnSpc>
              <a:defRPr spc="0" sz="9656"/>
            </a:pPr>
            <a:r>
              <a:t>Project 3: “Data-Driven Storytelling</a:t>
            </a:r>
            <a:br/>
            <a:r>
              <a:t>for Civic Tech”</a:t>
            </a:r>
            <a:endParaRPr b="0"/>
          </a:p>
          <a:p>
            <a:pPr defTabSz="324611">
              <a:lnSpc>
                <a:spcPct val="100000"/>
              </a:lnSpc>
              <a:defRPr b="0" spc="0" sz="85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586104">
              <a:lnSpc>
                <a:spcPct val="100000"/>
              </a:lnSpc>
              <a:defRPr spc="0" sz="3905"/>
            </a:pPr>
            <a:br/>
            <a:r>
              <a:rPr sz="4544"/>
              <a:t>Koji Sato</a:t>
            </a:r>
          </a:p>
        </p:txBody>
      </p:sp>
      <p:sp>
        <p:nvSpPr>
          <p:cNvPr id="154" name="A case study from  the citizen volunteer group  &quot;Open Kawasaki.&quot;"/>
          <p:cNvSpPr txBox="1"/>
          <p:nvPr>
            <p:ph type="subTitle" sz="quarter" idx="1"/>
          </p:nvPr>
        </p:nvSpPr>
        <p:spPr>
          <a:xfrm>
            <a:off x="1206500" y="7590088"/>
            <a:ext cx="21971000" cy="2878329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A case study from </a:t>
            </a:r>
            <a:br/>
            <a:r>
              <a:t>the citizen volunteer group </a:t>
            </a:r>
            <a:br/>
            <a:r>
              <a:t>"Open Kawasaki."</a:t>
            </a:r>
          </a:p>
        </p:txBody>
      </p:sp>
      <p:sp>
        <p:nvSpPr>
          <p:cNvPr id="155" name="Slide Number"/>
          <p:cNvSpPr txBox="1"/>
          <p:nvPr>
            <p:ph type="sldNum" sz="quarter" idx="4294967295"/>
          </p:nvPr>
        </p:nvSpPr>
        <p:spPr>
          <a:xfrm>
            <a:off x="12071299" y="13080999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情報マップ（川崎） 地形＋団地＋商店街.jpg" descr="情報マップ（川崎） 地形＋団地＋商店街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8775" y="1783767"/>
            <a:ext cx="11643416" cy="825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 Shot 2022-02-21 at 19.46.51.png" descr="Screen Shot 2022-02-21 at 19.46.51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45513"/>
          <a:stretch>
            <a:fillRect/>
          </a:stretch>
        </p:blipFill>
        <p:spPr>
          <a:xfrm>
            <a:off x="933559" y="1783767"/>
            <a:ext cx="10217530" cy="82550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sp>
        <p:nvSpPr>
          <p:cNvPr id="159" name="The Challenge of Open Data at the Time"/>
          <p:cNvSpPr txBox="1"/>
          <p:nvPr>
            <p:ph type="title" idx="4294967295"/>
          </p:nvPr>
        </p:nvSpPr>
        <p:spPr>
          <a:xfrm>
            <a:off x="370704" y="316591"/>
            <a:ext cx="20307948" cy="1435101"/>
          </a:xfrm>
          <a:prstGeom prst="rect">
            <a:avLst/>
          </a:prstGeom>
        </p:spPr>
        <p:txBody>
          <a:bodyPr/>
          <a:lstStyle/>
          <a:p>
            <a:pPr/>
            <a:r>
              <a:t>The Challenge of Open Data at the Time</a:t>
            </a:r>
          </a:p>
        </p:txBody>
      </p:sp>
      <p:sp>
        <p:nvSpPr>
          <p:cNvPr id="160" name="The open data was not available as easy-to-process raw data, but only as PDF reports. Therefore, multiple data sources were synthesized using Photoshop to grasp the overall picture of the entire city."/>
          <p:cNvSpPr txBox="1"/>
          <p:nvPr/>
        </p:nvSpPr>
        <p:spPr>
          <a:xfrm>
            <a:off x="919163" y="10239858"/>
            <a:ext cx="23470320" cy="3376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algn="l" defTabSz="726440">
              <a:defRPr b="1" sz="4840"/>
            </a:pPr>
            <a:r>
              <a:t>The open data was not available as easy-to-process raw data, but only as PDF reports. Therefore, multiple data sources were synthesized using Photoshop to grasp the overall picture of the entire city.</a:t>
            </a:r>
          </a:p>
          <a:p>
            <a:pPr algn="l" defTabSz="402336">
              <a:spcBef>
                <a:spcPts val="1000"/>
              </a:spcBef>
              <a:defRPr sz="1056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sp>
        <p:nvSpPr>
          <p:cNvPr id="161" name="Rectangle"/>
          <p:cNvSpPr/>
          <p:nvPr/>
        </p:nvSpPr>
        <p:spPr>
          <a:xfrm>
            <a:off x="1927588" y="3330882"/>
            <a:ext cx="2706151" cy="2338706"/>
          </a:xfrm>
          <a:prstGeom prst="rect">
            <a:avLst/>
          </a:prstGeom>
          <a:ln w="635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2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" name="Arrow"/>
          <p:cNvSpPr/>
          <p:nvPr/>
        </p:nvSpPr>
        <p:spPr>
          <a:xfrm rot="21600000">
            <a:off x="3794549" y="4428867"/>
            <a:ext cx="9086383" cy="1288488"/>
          </a:xfrm>
          <a:prstGeom prst="rightArrow">
            <a:avLst>
              <a:gd name="adj1" fmla="val 32000"/>
              <a:gd name="adj2" fmla="val 63082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" name="Shopping District Profile"/>
          <p:cNvSpPr txBox="1"/>
          <p:nvPr/>
        </p:nvSpPr>
        <p:spPr>
          <a:xfrm>
            <a:off x="-6222" y="2065719"/>
            <a:ext cx="4684269" cy="58511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Shopping District Profile</a:t>
            </a:r>
          </a:p>
        </p:txBody>
      </p:sp>
      <p:sp>
        <p:nvSpPr>
          <p:cNvPr id="165" name="Major Railways…"/>
          <p:cNvSpPr txBox="1"/>
          <p:nvPr/>
        </p:nvSpPr>
        <p:spPr>
          <a:xfrm>
            <a:off x="19436945" y="2583786"/>
            <a:ext cx="4879747" cy="2071013"/>
          </a:xfrm>
          <a:prstGeom prst="rect">
            <a:avLst/>
          </a:prstGeom>
          <a:solidFill>
            <a:srgbClr val="6C6C6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sz="3200">
                <a:solidFill>
                  <a:schemeClr val="accent4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Major Railways</a:t>
            </a:r>
          </a:p>
          <a:p>
            <a:pPr algn="l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solidFill>
                  <a:srgbClr val="FFFFFF"/>
                </a:solidFill>
              </a:rPr>
              <a:t>Shopping Districts</a:t>
            </a:r>
            <a:br/>
            <a:r>
              <a:rPr>
                <a:solidFill>
                  <a:schemeClr val="accent1">
                    <a:lumOff val="13575"/>
                  </a:schemeClr>
                </a:solidFill>
              </a:rPr>
              <a:t>Public Housing Complex</a:t>
            </a:r>
            <a:br/>
            <a:r>
              <a:rPr>
                <a:solidFill>
                  <a:schemeClr val="accent5"/>
                </a:solidFill>
              </a:rPr>
              <a:t>Private Housing Complex</a:t>
            </a:r>
          </a:p>
        </p:txBody>
      </p:sp>
      <p:sp>
        <p:nvSpPr>
          <p:cNvPr id="166" name="Digital Elevation Model [Kawasaki City]"/>
          <p:cNvSpPr txBox="1"/>
          <p:nvPr/>
        </p:nvSpPr>
        <p:spPr>
          <a:xfrm>
            <a:off x="11037913" y="6565444"/>
            <a:ext cx="7432345" cy="58511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Digital Elevation Model [Kawasaki City]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情報マップ（川崎） 地形＋団地＋商店街.jpg" descr="情報マップ（川崎） 地形＋団地＋商店街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770" y="119475"/>
            <a:ext cx="11430001" cy="8103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Large rock formation under dark clouds with a dirt road in the foreground" descr="Large rock formation under dark clouds with a dirt road in the foreground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0322301" y="-366775"/>
            <a:ext cx="8890001" cy="6302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情報マップ（川崎） 後期高齢者（2015）.jpg" descr="情報マップ（川崎） 後期高齢者（2015）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942057" y="1944966"/>
            <a:ext cx="8890001" cy="630287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Aiming to show overall trends by visualizing the data as a macro-level map of the entire city.…"/>
          <p:cNvSpPr txBox="1"/>
          <p:nvPr>
            <p:ph type="subTitle" sz="half" idx="1"/>
          </p:nvPr>
        </p:nvSpPr>
        <p:spPr>
          <a:xfrm>
            <a:off x="350689" y="8512274"/>
            <a:ext cx="23682622" cy="4716201"/>
          </a:xfrm>
          <a:prstGeom prst="rect">
            <a:avLst/>
          </a:prstGeom>
        </p:spPr>
        <p:txBody>
          <a:bodyPr/>
          <a:lstStyle/>
          <a:p>
            <a:pPr marL="717126" indent="-717126" defTabSz="635634">
              <a:buSzPct val="123000"/>
              <a:buChar char="•"/>
              <a:defRPr sz="4235"/>
            </a:pPr>
            <a:r>
              <a:t>Aiming to show overall trends by visualizing the data as a macro-level map of the entire city.</a:t>
            </a:r>
          </a:p>
          <a:p>
            <a:pPr marL="717126" indent="-717126" defTabSz="635634">
              <a:buSzPct val="123000"/>
              <a:buChar char="•"/>
              <a:defRPr sz="4235"/>
            </a:pPr>
            <a:r>
              <a:t>Aiming for intuitive understanding of the situation through the appropriate use of color.</a:t>
            </a:r>
          </a:p>
          <a:p>
            <a:pPr marL="717126" indent="-717126" defTabSz="635634">
              <a:buSzPct val="123000"/>
              <a:buChar char="•"/>
              <a:defRPr sz="4235"/>
            </a:pPr>
            <a:r>
              <a:t>Aiming for intuitive understanding of correlations by overlaying multiple data sources such as housing complex distribution, shopping district locations, and railway networks.</a:t>
            </a:r>
          </a:p>
          <a:p>
            <a:pPr marL="717126" indent="-717126" defTabSz="635634">
              <a:buSzPct val="123000"/>
              <a:buChar char="•"/>
              <a:defRPr sz="4235"/>
            </a:pPr>
            <a:r>
              <a:t>Aiming to clarify trends and differences between conditions by changing multiple parameters such as population.</a:t>
            </a:r>
          </a:p>
        </p:txBody>
      </p:sp>
      <p:sp>
        <p:nvSpPr>
          <p:cNvPr id="172" name="Slide Number"/>
          <p:cNvSpPr txBox="1"/>
          <p:nvPr>
            <p:ph type="sldNum" sz="quarter" idx="4294967295"/>
          </p:nvPr>
        </p:nvSpPr>
        <p:spPr>
          <a:xfrm>
            <a:off x="12071299" y="13249497"/>
            <a:ext cx="241402" cy="3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Population ratio by generation: 75 years and over (2015)"/>
          <p:cNvSpPr txBox="1"/>
          <p:nvPr/>
        </p:nvSpPr>
        <p:spPr>
          <a:xfrm>
            <a:off x="18149822" y="1251791"/>
            <a:ext cx="6100249" cy="108041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Population ratio by generation: 75 years and over (2015)</a:t>
            </a:r>
          </a:p>
        </p:txBody>
      </p:sp>
      <p:sp>
        <p:nvSpPr>
          <p:cNvPr id="174" name="Ratio of population aged 75+ with difficulty accessing food supplies (2015)"/>
          <p:cNvSpPr txBox="1"/>
          <p:nvPr/>
        </p:nvSpPr>
        <p:spPr>
          <a:xfrm>
            <a:off x="9178604" y="5862722"/>
            <a:ext cx="7997325" cy="108041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Ratio of population aged 75+ with difficulty accessing food supplies (2015)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uccessfully achieved  a clear visualization  of the issue by attractively overlaying multiple sources of information on a map."/>
          <p:cNvSpPr txBox="1"/>
          <p:nvPr>
            <p:ph type="body" idx="1"/>
          </p:nvPr>
        </p:nvSpPr>
        <p:spPr>
          <a:xfrm>
            <a:off x="1206500" y="1708482"/>
            <a:ext cx="21971000" cy="10299036"/>
          </a:xfrm>
          <a:prstGeom prst="rect">
            <a:avLst/>
          </a:prstGeom>
        </p:spPr>
        <p:txBody>
          <a:bodyPr anchor="ctr"/>
          <a:lstStyle/>
          <a:p>
            <a:pPr defTabSz="1292319">
              <a:defRPr spc="-132" sz="13250"/>
            </a:pPr>
            <a:r>
              <a:t>Successfully achieved </a:t>
            </a:r>
            <a:br/>
            <a:r>
              <a:t>a clear visualization </a:t>
            </a:r>
            <a:br/>
            <a:r>
              <a:t>of the issue by attractively overlaying multiple sources of information on a map.</a:t>
            </a:r>
          </a:p>
        </p:txBody>
      </p:sp>
      <p:sp>
        <p:nvSpPr>
          <p:cNvPr id="177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